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88" r:id="rId1"/>
  </p:sldMasterIdLst>
  <p:notesMasterIdLst>
    <p:notesMasterId r:id="rId13"/>
  </p:notesMasterIdLst>
  <p:handoutMasterIdLst>
    <p:handoutMasterId r:id="rId14"/>
  </p:handoutMasterIdLst>
  <p:sldIdLst>
    <p:sldId id="257" r:id="rId2"/>
    <p:sldId id="275" r:id="rId3"/>
    <p:sldId id="277" r:id="rId4"/>
    <p:sldId id="278" r:id="rId5"/>
    <p:sldId id="284" r:id="rId6"/>
    <p:sldId id="279" r:id="rId7"/>
    <p:sldId id="280" r:id="rId8"/>
    <p:sldId id="281" r:id="rId9"/>
    <p:sldId id="282" r:id="rId10"/>
    <p:sldId id="283" r:id="rId11"/>
    <p:sldId id="27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varScale="1">
        <p:scale>
          <a:sx n="69" d="100"/>
          <a:sy n="69" d="100"/>
        </p:scale>
        <p:origin x="-141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AUCTION SALE</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036490-BB4D-4339-8B55-A4E324716F12}" type="datetimeFigureOut">
              <a:rPr lang="en-US" smtClean="0"/>
              <a:pPr/>
              <a:t>12/14/2013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REAL VALUE CONSULTING SERVICES</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74352B5-C452-4BD7-8FB2-A7CD4C197336}" type="slidenum">
              <a:rPr lang="en-US" smtClean="0"/>
              <a:pPr/>
              <a:t>‹#›</a:t>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AUCTION SALE</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82D138-66A1-488F-8385-2BFE27A2FEB2}" type="datetimeFigureOut">
              <a:rPr lang="en-US" smtClean="0"/>
              <a:pPr/>
              <a:t>12/14/2013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REAL VALUE CONSULTING SERVICES</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64E747-91CB-423F-9F20-0C40BA27733A}" type="slidenum">
              <a:rPr lang="en-US" smtClean="0"/>
              <a:pPr/>
              <a:t>‹#›</a:t>
            </a:fld>
            <a:endParaRPr lang="en-US"/>
          </a:p>
        </p:txBody>
      </p:sp>
    </p:spTree>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D64E747-91CB-423F-9F20-0C40BA27733A}"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REAL VALUE CONSULTING SERVICES</a:t>
            </a:r>
            <a:endParaRPr lang="en-US"/>
          </a:p>
        </p:txBody>
      </p:sp>
      <p:sp>
        <p:nvSpPr>
          <p:cNvPr id="6" name="Header Placeholder 5"/>
          <p:cNvSpPr>
            <a:spLocks noGrp="1"/>
          </p:cNvSpPr>
          <p:nvPr>
            <p:ph type="hdr" sz="quarter" idx="12"/>
          </p:nvPr>
        </p:nvSpPr>
        <p:spPr/>
        <p:txBody>
          <a:bodyPr/>
          <a:lstStyle/>
          <a:p>
            <a:r>
              <a:rPr lang="en-US" smtClean="0"/>
              <a:t>AUCTION SALE</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5792D08-A14B-4601-B04F-6AB5E54D26EE}" type="datetime1">
              <a:rPr lang="en-US" smtClean="0"/>
              <a:pPr/>
              <a:t>12/14/2013</a:t>
            </a:fld>
            <a:endParaRPr lang="en-IN"/>
          </a:p>
        </p:txBody>
      </p:sp>
      <p:sp>
        <p:nvSpPr>
          <p:cNvPr id="19" name="Footer Placeholder 18"/>
          <p:cNvSpPr>
            <a:spLocks noGrp="1"/>
          </p:cNvSpPr>
          <p:nvPr>
            <p:ph type="ftr" sz="quarter" idx="11"/>
          </p:nvPr>
        </p:nvSpPr>
        <p:spPr/>
        <p:txBody>
          <a:bodyPr/>
          <a:lstStyle/>
          <a:p>
            <a:r>
              <a:rPr lang="en-IN" smtClean="0"/>
              <a:t>REAL VALUE CONSULTING SERVICES</a:t>
            </a:r>
            <a:endParaRPr lang="en-IN"/>
          </a:p>
        </p:txBody>
      </p:sp>
      <p:sp>
        <p:nvSpPr>
          <p:cNvPr id="27" name="Slide Number Placeholder 26"/>
          <p:cNvSpPr>
            <a:spLocks noGrp="1"/>
          </p:cNvSpPr>
          <p:nvPr>
            <p:ph type="sldNum" sz="quarter" idx="12"/>
          </p:nvPr>
        </p:nvSpPr>
        <p:spPr/>
        <p:txBody>
          <a:bodyPr/>
          <a:lstStyle/>
          <a:p>
            <a:fld id="{5A0BF981-2302-4B40-8855-6A40CC1D576D}"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B45AB7A-BAF8-409D-964D-53E8841FEDDC}" type="datetime1">
              <a:rPr lang="en-US" smtClean="0"/>
              <a:pPr/>
              <a:t>12/14/2013</a:t>
            </a:fld>
            <a:endParaRPr lang="en-IN"/>
          </a:p>
        </p:txBody>
      </p:sp>
      <p:sp>
        <p:nvSpPr>
          <p:cNvPr id="5" name="Footer Placeholder 4"/>
          <p:cNvSpPr>
            <a:spLocks noGrp="1"/>
          </p:cNvSpPr>
          <p:nvPr>
            <p:ph type="ftr" sz="quarter" idx="11"/>
          </p:nvPr>
        </p:nvSpPr>
        <p:spPr/>
        <p:txBody>
          <a:bodyPr/>
          <a:lstStyle/>
          <a:p>
            <a:r>
              <a:rPr lang="en-IN" smtClean="0"/>
              <a:t>REAL VALUE CONSULTING SERVICES</a:t>
            </a:r>
            <a:endParaRPr lang="en-IN"/>
          </a:p>
        </p:txBody>
      </p:sp>
      <p:sp>
        <p:nvSpPr>
          <p:cNvPr id="6" name="Slide Number Placeholder 5"/>
          <p:cNvSpPr>
            <a:spLocks noGrp="1"/>
          </p:cNvSpPr>
          <p:nvPr>
            <p:ph type="sldNum" sz="quarter" idx="12"/>
          </p:nvPr>
        </p:nvSpPr>
        <p:spPr/>
        <p:txBody>
          <a:bodyPr/>
          <a:lstStyle/>
          <a:p>
            <a:fld id="{5A0BF981-2302-4B40-8855-6A40CC1D576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6F78EE-DDAF-4465-B395-03D7BB6633B1}" type="datetime1">
              <a:rPr lang="en-US" smtClean="0"/>
              <a:pPr/>
              <a:t>12/14/2013</a:t>
            </a:fld>
            <a:endParaRPr lang="en-IN"/>
          </a:p>
        </p:txBody>
      </p:sp>
      <p:sp>
        <p:nvSpPr>
          <p:cNvPr id="5" name="Footer Placeholder 4"/>
          <p:cNvSpPr>
            <a:spLocks noGrp="1"/>
          </p:cNvSpPr>
          <p:nvPr>
            <p:ph type="ftr" sz="quarter" idx="11"/>
          </p:nvPr>
        </p:nvSpPr>
        <p:spPr/>
        <p:txBody>
          <a:bodyPr/>
          <a:lstStyle/>
          <a:p>
            <a:r>
              <a:rPr lang="en-IN" smtClean="0"/>
              <a:t>REAL VALUE CONSULTING SERVICES</a:t>
            </a:r>
            <a:endParaRPr lang="en-IN"/>
          </a:p>
        </p:txBody>
      </p:sp>
      <p:sp>
        <p:nvSpPr>
          <p:cNvPr id="6" name="Slide Number Placeholder 5"/>
          <p:cNvSpPr>
            <a:spLocks noGrp="1"/>
          </p:cNvSpPr>
          <p:nvPr>
            <p:ph type="sldNum" sz="quarter" idx="12"/>
          </p:nvPr>
        </p:nvSpPr>
        <p:spPr/>
        <p:txBody>
          <a:bodyPr/>
          <a:lstStyle/>
          <a:p>
            <a:fld id="{5A0BF981-2302-4B40-8855-6A40CC1D576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BCF4C5-945D-4B19-B264-5CA15F5A37B4}" type="datetime1">
              <a:rPr lang="en-US" smtClean="0"/>
              <a:pPr/>
              <a:t>12/14/2013</a:t>
            </a:fld>
            <a:endParaRPr lang="en-IN"/>
          </a:p>
        </p:txBody>
      </p:sp>
      <p:sp>
        <p:nvSpPr>
          <p:cNvPr id="5" name="Footer Placeholder 4"/>
          <p:cNvSpPr>
            <a:spLocks noGrp="1"/>
          </p:cNvSpPr>
          <p:nvPr>
            <p:ph type="ftr" sz="quarter" idx="11"/>
          </p:nvPr>
        </p:nvSpPr>
        <p:spPr/>
        <p:txBody>
          <a:bodyPr/>
          <a:lstStyle/>
          <a:p>
            <a:r>
              <a:rPr lang="en-IN" smtClean="0"/>
              <a:t>REAL VALUE CONSULTING SERVICES</a:t>
            </a:r>
            <a:endParaRPr lang="en-IN"/>
          </a:p>
        </p:txBody>
      </p:sp>
      <p:sp>
        <p:nvSpPr>
          <p:cNvPr id="6" name="Slide Number Placeholder 5"/>
          <p:cNvSpPr>
            <a:spLocks noGrp="1"/>
          </p:cNvSpPr>
          <p:nvPr>
            <p:ph type="sldNum" sz="quarter" idx="12"/>
          </p:nvPr>
        </p:nvSpPr>
        <p:spPr/>
        <p:txBody>
          <a:bodyPr/>
          <a:lstStyle/>
          <a:p>
            <a:fld id="{5A0BF981-2302-4B40-8855-6A40CC1D576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AD6E0B6-44ED-4645-A527-16780A876AD8}" type="datetime1">
              <a:rPr lang="en-US" smtClean="0"/>
              <a:pPr/>
              <a:t>12/14/2013</a:t>
            </a:fld>
            <a:endParaRPr lang="en-IN"/>
          </a:p>
        </p:txBody>
      </p:sp>
      <p:sp>
        <p:nvSpPr>
          <p:cNvPr id="5" name="Footer Placeholder 4"/>
          <p:cNvSpPr>
            <a:spLocks noGrp="1"/>
          </p:cNvSpPr>
          <p:nvPr>
            <p:ph type="ftr" sz="quarter" idx="11"/>
          </p:nvPr>
        </p:nvSpPr>
        <p:spPr/>
        <p:txBody>
          <a:bodyPr/>
          <a:lstStyle/>
          <a:p>
            <a:r>
              <a:rPr lang="en-IN" smtClean="0"/>
              <a:t>REAL VALUE CONSULTING SERVICES</a:t>
            </a:r>
            <a:endParaRPr lang="en-IN"/>
          </a:p>
        </p:txBody>
      </p:sp>
      <p:sp>
        <p:nvSpPr>
          <p:cNvPr id="6" name="Slide Number Placeholder 5"/>
          <p:cNvSpPr>
            <a:spLocks noGrp="1"/>
          </p:cNvSpPr>
          <p:nvPr>
            <p:ph type="sldNum" sz="quarter" idx="12"/>
          </p:nvPr>
        </p:nvSpPr>
        <p:spPr/>
        <p:txBody>
          <a:bodyPr/>
          <a:lstStyle/>
          <a:p>
            <a:fld id="{5A0BF981-2302-4B40-8855-6A40CC1D576D}"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9F712A8-D225-48F6-9861-6DD1CCE83FF8}" type="datetime1">
              <a:rPr lang="en-US" smtClean="0"/>
              <a:pPr/>
              <a:t>12/14/2013</a:t>
            </a:fld>
            <a:endParaRPr lang="en-IN"/>
          </a:p>
        </p:txBody>
      </p:sp>
      <p:sp>
        <p:nvSpPr>
          <p:cNvPr id="6" name="Footer Placeholder 5"/>
          <p:cNvSpPr>
            <a:spLocks noGrp="1"/>
          </p:cNvSpPr>
          <p:nvPr>
            <p:ph type="ftr" sz="quarter" idx="11"/>
          </p:nvPr>
        </p:nvSpPr>
        <p:spPr/>
        <p:txBody>
          <a:bodyPr/>
          <a:lstStyle/>
          <a:p>
            <a:r>
              <a:rPr lang="en-IN" smtClean="0"/>
              <a:t>REAL VALUE CONSULTING SERVICES</a:t>
            </a:r>
            <a:endParaRPr lang="en-IN"/>
          </a:p>
        </p:txBody>
      </p:sp>
      <p:sp>
        <p:nvSpPr>
          <p:cNvPr id="7" name="Slide Number Placeholder 6"/>
          <p:cNvSpPr>
            <a:spLocks noGrp="1"/>
          </p:cNvSpPr>
          <p:nvPr>
            <p:ph type="sldNum" sz="quarter" idx="12"/>
          </p:nvPr>
        </p:nvSpPr>
        <p:spPr/>
        <p:txBody>
          <a:bodyPr/>
          <a:lstStyle/>
          <a:p>
            <a:fld id="{5A0BF981-2302-4B40-8855-6A40CC1D576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0CA295A-1FD9-4176-AAB1-F694BF261C8F}" type="datetime1">
              <a:rPr lang="en-US" smtClean="0"/>
              <a:pPr/>
              <a:t>12/14/2013</a:t>
            </a:fld>
            <a:endParaRPr lang="en-IN"/>
          </a:p>
        </p:txBody>
      </p:sp>
      <p:sp>
        <p:nvSpPr>
          <p:cNvPr id="8" name="Footer Placeholder 7"/>
          <p:cNvSpPr>
            <a:spLocks noGrp="1"/>
          </p:cNvSpPr>
          <p:nvPr>
            <p:ph type="ftr" sz="quarter" idx="11"/>
          </p:nvPr>
        </p:nvSpPr>
        <p:spPr/>
        <p:txBody>
          <a:bodyPr/>
          <a:lstStyle/>
          <a:p>
            <a:r>
              <a:rPr lang="en-IN" smtClean="0"/>
              <a:t>REAL VALUE CONSULTING SERVICES</a:t>
            </a:r>
            <a:endParaRPr lang="en-IN"/>
          </a:p>
        </p:txBody>
      </p:sp>
      <p:sp>
        <p:nvSpPr>
          <p:cNvPr id="9" name="Slide Number Placeholder 8"/>
          <p:cNvSpPr>
            <a:spLocks noGrp="1"/>
          </p:cNvSpPr>
          <p:nvPr>
            <p:ph type="sldNum" sz="quarter" idx="12"/>
          </p:nvPr>
        </p:nvSpPr>
        <p:spPr/>
        <p:txBody>
          <a:bodyPr/>
          <a:lstStyle/>
          <a:p>
            <a:fld id="{5A0BF981-2302-4B40-8855-6A40CC1D576D}"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4CE2243-8D3F-4EEF-BB27-6CF83F4D8D8A}" type="datetime1">
              <a:rPr lang="en-US" smtClean="0"/>
              <a:pPr/>
              <a:t>12/14/2013</a:t>
            </a:fld>
            <a:endParaRPr lang="en-IN"/>
          </a:p>
        </p:txBody>
      </p:sp>
      <p:sp>
        <p:nvSpPr>
          <p:cNvPr id="4" name="Footer Placeholder 3"/>
          <p:cNvSpPr>
            <a:spLocks noGrp="1"/>
          </p:cNvSpPr>
          <p:nvPr>
            <p:ph type="ftr" sz="quarter" idx="11"/>
          </p:nvPr>
        </p:nvSpPr>
        <p:spPr/>
        <p:txBody>
          <a:bodyPr/>
          <a:lstStyle/>
          <a:p>
            <a:r>
              <a:rPr lang="en-IN" smtClean="0"/>
              <a:t>REAL VALUE CONSULTING SERVICES</a:t>
            </a:r>
            <a:endParaRPr lang="en-IN"/>
          </a:p>
        </p:txBody>
      </p:sp>
      <p:sp>
        <p:nvSpPr>
          <p:cNvPr id="5" name="Slide Number Placeholder 4"/>
          <p:cNvSpPr>
            <a:spLocks noGrp="1"/>
          </p:cNvSpPr>
          <p:nvPr>
            <p:ph type="sldNum" sz="quarter" idx="12"/>
          </p:nvPr>
        </p:nvSpPr>
        <p:spPr/>
        <p:txBody>
          <a:bodyPr/>
          <a:lstStyle/>
          <a:p>
            <a:fld id="{5A0BF981-2302-4B40-8855-6A40CC1D576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1B2E75-6410-47E2-979D-88705DA61877}" type="datetime1">
              <a:rPr lang="en-US" smtClean="0"/>
              <a:pPr/>
              <a:t>12/14/2013</a:t>
            </a:fld>
            <a:endParaRPr lang="en-IN"/>
          </a:p>
        </p:txBody>
      </p:sp>
      <p:sp>
        <p:nvSpPr>
          <p:cNvPr id="3" name="Footer Placeholder 2"/>
          <p:cNvSpPr>
            <a:spLocks noGrp="1"/>
          </p:cNvSpPr>
          <p:nvPr>
            <p:ph type="ftr" sz="quarter" idx="11"/>
          </p:nvPr>
        </p:nvSpPr>
        <p:spPr/>
        <p:txBody>
          <a:bodyPr/>
          <a:lstStyle/>
          <a:p>
            <a:r>
              <a:rPr lang="en-IN" smtClean="0"/>
              <a:t>REAL VALUE CONSULTING SERVICES</a:t>
            </a:r>
            <a:endParaRPr lang="en-IN"/>
          </a:p>
        </p:txBody>
      </p:sp>
      <p:sp>
        <p:nvSpPr>
          <p:cNvPr id="4" name="Slide Number Placeholder 3"/>
          <p:cNvSpPr>
            <a:spLocks noGrp="1"/>
          </p:cNvSpPr>
          <p:nvPr>
            <p:ph type="sldNum" sz="quarter" idx="12"/>
          </p:nvPr>
        </p:nvSpPr>
        <p:spPr/>
        <p:txBody>
          <a:bodyPr/>
          <a:lstStyle/>
          <a:p>
            <a:fld id="{5A0BF981-2302-4B40-8855-6A40CC1D576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B6310B8-DA1B-4668-9313-0B61B15EA6C8}" type="datetime1">
              <a:rPr lang="en-US" smtClean="0"/>
              <a:pPr/>
              <a:t>12/14/2013</a:t>
            </a:fld>
            <a:endParaRPr lang="en-IN"/>
          </a:p>
        </p:txBody>
      </p:sp>
      <p:sp>
        <p:nvSpPr>
          <p:cNvPr id="6" name="Footer Placeholder 5"/>
          <p:cNvSpPr>
            <a:spLocks noGrp="1"/>
          </p:cNvSpPr>
          <p:nvPr>
            <p:ph type="ftr" sz="quarter" idx="11"/>
          </p:nvPr>
        </p:nvSpPr>
        <p:spPr/>
        <p:txBody>
          <a:bodyPr/>
          <a:lstStyle/>
          <a:p>
            <a:r>
              <a:rPr lang="en-IN" smtClean="0"/>
              <a:t>REAL VALUE CONSULTING SERVICES</a:t>
            </a:r>
            <a:endParaRPr lang="en-IN"/>
          </a:p>
        </p:txBody>
      </p:sp>
      <p:sp>
        <p:nvSpPr>
          <p:cNvPr id="7" name="Slide Number Placeholder 6"/>
          <p:cNvSpPr>
            <a:spLocks noGrp="1"/>
          </p:cNvSpPr>
          <p:nvPr>
            <p:ph type="sldNum" sz="quarter" idx="12"/>
          </p:nvPr>
        </p:nvSpPr>
        <p:spPr/>
        <p:txBody>
          <a:bodyPr/>
          <a:lstStyle/>
          <a:p>
            <a:fld id="{5A0BF981-2302-4B40-8855-6A40CC1D576D}"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6A3968B-7D95-44AE-BD1B-AD2B67C3ADCA}" type="datetime1">
              <a:rPr lang="en-US" smtClean="0"/>
              <a:pPr/>
              <a:t>12/14/2013</a:t>
            </a:fld>
            <a:endParaRPr lang="en-IN"/>
          </a:p>
        </p:txBody>
      </p:sp>
      <p:sp>
        <p:nvSpPr>
          <p:cNvPr id="6" name="Footer Placeholder 5"/>
          <p:cNvSpPr>
            <a:spLocks noGrp="1"/>
          </p:cNvSpPr>
          <p:nvPr>
            <p:ph type="ftr" sz="quarter" idx="11"/>
          </p:nvPr>
        </p:nvSpPr>
        <p:spPr/>
        <p:txBody>
          <a:bodyPr/>
          <a:lstStyle/>
          <a:p>
            <a:r>
              <a:rPr lang="en-IN" smtClean="0"/>
              <a:t>REAL VALUE CONSULTING SERVICES</a:t>
            </a:r>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5A0BF981-2302-4B40-8855-6A40CC1D576D}"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CFB81C1-31CF-48B3-808D-68E31525EAE4}" type="datetime1">
              <a:rPr lang="en-US" smtClean="0"/>
              <a:pPr/>
              <a:t>12/14/2013</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IN" smtClean="0"/>
              <a:t>REAL VALUE CONSULTING SERVICES</a:t>
            </a:r>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A0BF981-2302-4B40-8855-6A40CC1D576D}"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186766" cy="581772"/>
          </a:xfrm>
        </p:spPr>
        <p:txBody>
          <a:bodyPr>
            <a:normAutofit/>
          </a:bodyPr>
          <a:lstStyle/>
          <a:p>
            <a:pPr algn="r"/>
            <a:endParaRPr lang="en-IN" sz="1800" dirty="0">
              <a:solidFill>
                <a:srgbClr val="FF0000"/>
              </a:solidFill>
            </a:endParaRPr>
          </a:p>
        </p:txBody>
      </p:sp>
      <p:sp>
        <p:nvSpPr>
          <p:cNvPr id="3" name="Content Placeholder 2"/>
          <p:cNvSpPr>
            <a:spLocks noGrp="1"/>
          </p:cNvSpPr>
          <p:nvPr>
            <p:ph idx="1"/>
          </p:nvPr>
        </p:nvSpPr>
        <p:spPr/>
        <p:txBody>
          <a:bodyPr>
            <a:normAutofit fontScale="25000" lnSpcReduction="20000"/>
          </a:bodyPr>
          <a:lstStyle/>
          <a:p>
            <a:pPr algn="ctr">
              <a:buNone/>
            </a:pPr>
            <a:endParaRPr lang="en-US" sz="4000" b="1" dirty="0" smtClean="0"/>
          </a:p>
          <a:p>
            <a:pPr algn="ctr">
              <a:buNone/>
            </a:pPr>
            <a:endParaRPr lang="en-US" sz="4000" b="1" dirty="0" smtClean="0"/>
          </a:p>
          <a:p>
            <a:pPr algn="ctr" hangingPunct="0">
              <a:buNone/>
            </a:pPr>
            <a:r>
              <a:rPr lang="en-US" sz="8000" b="1" dirty="0" smtClean="0"/>
              <a:t>Talk on </a:t>
            </a:r>
            <a:endParaRPr lang="en-US" sz="8000" dirty="0" smtClean="0"/>
          </a:p>
          <a:p>
            <a:pPr algn="ctr" hangingPunct="0">
              <a:buNone/>
            </a:pPr>
            <a:r>
              <a:rPr lang="en-US" sz="8000" b="1" dirty="0" smtClean="0"/>
              <a:t>Recent trends &amp; Challenges in the </a:t>
            </a:r>
            <a:endParaRPr lang="en-US" sz="8000" dirty="0" smtClean="0"/>
          </a:p>
          <a:p>
            <a:pPr algn="ctr" hangingPunct="0">
              <a:buNone/>
            </a:pPr>
            <a:r>
              <a:rPr lang="en-US" sz="8000" b="1" dirty="0" smtClean="0"/>
              <a:t>Field of Valuation</a:t>
            </a:r>
            <a:endParaRPr lang="en-US" sz="8000" dirty="0" smtClean="0"/>
          </a:p>
          <a:p>
            <a:pPr algn="ctr" hangingPunct="0">
              <a:buNone/>
            </a:pPr>
            <a:r>
              <a:rPr lang="en-US" sz="8000" b="1" dirty="0" smtClean="0"/>
              <a:t>  </a:t>
            </a:r>
            <a:endParaRPr lang="en-US" sz="8000" dirty="0" smtClean="0"/>
          </a:p>
          <a:p>
            <a:pPr algn="ctr" hangingPunct="0">
              <a:buNone/>
            </a:pPr>
            <a:r>
              <a:rPr lang="en-US" sz="8000" b="1" dirty="0" smtClean="0"/>
              <a:t>By</a:t>
            </a:r>
            <a:endParaRPr lang="en-US" sz="8000" dirty="0" smtClean="0"/>
          </a:p>
          <a:p>
            <a:pPr algn="ctr" hangingPunct="0">
              <a:buNone/>
            </a:pPr>
            <a:r>
              <a:rPr lang="en-US" sz="8000" b="1" dirty="0" err="1" smtClean="0"/>
              <a:t>Murad</a:t>
            </a:r>
            <a:r>
              <a:rPr lang="en-US" sz="8000" b="1" dirty="0" smtClean="0"/>
              <a:t> M. </a:t>
            </a:r>
            <a:r>
              <a:rPr lang="en-US" sz="8000" b="1" dirty="0" err="1" smtClean="0"/>
              <a:t>Lakhani</a:t>
            </a:r>
            <a:endParaRPr lang="en-US" sz="8000" dirty="0" smtClean="0"/>
          </a:p>
          <a:p>
            <a:pPr algn="ctr" hangingPunct="0">
              <a:buNone/>
            </a:pPr>
            <a:r>
              <a:rPr lang="en-US" sz="8000" b="1" dirty="0" err="1" smtClean="0"/>
              <a:t>Jigesh</a:t>
            </a:r>
            <a:r>
              <a:rPr lang="en-US" sz="8000" b="1" dirty="0" smtClean="0"/>
              <a:t> J. </a:t>
            </a:r>
            <a:r>
              <a:rPr lang="en-US" sz="8000" b="1" dirty="0" smtClean="0"/>
              <a:t>Mehta</a:t>
            </a:r>
          </a:p>
          <a:p>
            <a:pPr algn="ctr" hangingPunct="0">
              <a:buNone/>
            </a:pPr>
            <a:endParaRPr lang="en-US" sz="5500" b="1" dirty="0" smtClean="0"/>
          </a:p>
          <a:p>
            <a:pPr algn="ctr" hangingPunct="0">
              <a:buNone/>
            </a:pPr>
            <a:r>
              <a:rPr lang="en-US" sz="5500" b="1" dirty="0" smtClean="0"/>
              <a:t>Organized </a:t>
            </a:r>
            <a:r>
              <a:rPr lang="en-US" sz="5500" b="1" dirty="0" smtClean="0"/>
              <a:t>by</a:t>
            </a:r>
            <a:endParaRPr lang="en-US" sz="5500" dirty="0" smtClean="0"/>
          </a:p>
          <a:p>
            <a:pPr algn="ctr" hangingPunct="0">
              <a:buNone/>
            </a:pPr>
            <a:r>
              <a:rPr lang="en-US" sz="5500" b="1" dirty="0" smtClean="0"/>
              <a:t>INSTITUTE OF SCIENCE &amp; TECHNOLOGY FOR</a:t>
            </a:r>
            <a:endParaRPr lang="en-US" sz="5500" dirty="0" smtClean="0"/>
          </a:p>
          <a:p>
            <a:pPr algn="ctr" hangingPunct="0">
              <a:buNone/>
            </a:pPr>
            <a:r>
              <a:rPr lang="en-US" sz="5500" b="1" dirty="0" smtClean="0"/>
              <a:t>ADVANCED STUDY &amp; RESEARCH</a:t>
            </a:r>
            <a:endParaRPr lang="en-US" sz="5500" dirty="0" smtClean="0"/>
          </a:p>
          <a:p>
            <a:pPr algn="ctr" hangingPunct="0">
              <a:buNone/>
            </a:pPr>
            <a:r>
              <a:rPr lang="en-US" sz="5500" b="1" dirty="0" smtClean="0"/>
              <a:t>(ISTAR</a:t>
            </a:r>
            <a:r>
              <a:rPr lang="en-US" sz="5500" b="1" dirty="0" smtClean="0"/>
              <a:t>)</a:t>
            </a:r>
          </a:p>
          <a:p>
            <a:pPr algn="ctr" hangingPunct="0">
              <a:buNone/>
            </a:pPr>
            <a:endParaRPr lang="en-US" sz="5500" dirty="0" smtClean="0"/>
          </a:p>
          <a:p>
            <a:pPr algn="ctr" hangingPunct="0">
              <a:buNone/>
            </a:pPr>
            <a:r>
              <a:rPr lang="en-US" sz="5500" b="1" dirty="0" smtClean="0"/>
              <a:t>At </a:t>
            </a:r>
            <a:r>
              <a:rPr lang="en-US" sz="5500" b="1" dirty="0" smtClean="0"/>
              <a:t> </a:t>
            </a:r>
            <a:r>
              <a:rPr lang="en-US" sz="5500" b="1" dirty="0" err="1" smtClean="0"/>
              <a:t>VallabhVidhyanagar</a:t>
            </a:r>
            <a:r>
              <a:rPr lang="en-US" sz="5500" b="1" dirty="0" smtClean="0"/>
              <a:t> </a:t>
            </a:r>
            <a:endParaRPr lang="en-US" sz="5500" dirty="0" smtClean="0"/>
          </a:p>
          <a:p>
            <a:pPr algn="ctr" hangingPunct="0">
              <a:buNone/>
            </a:pPr>
            <a:r>
              <a:rPr lang="en-US" sz="5500" b="1" dirty="0" smtClean="0"/>
              <a:t>On </a:t>
            </a:r>
            <a:r>
              <a:rPr lang="en-US" sz="5500" b="1" dirty="0" smtClean="0"/>
              <a:t> 14</a:t>
            </a:r>
            <a:r>
              <a:rPr lang="en-US" sz="5500" b="1" baseline="30000" dirty="0" smtClean="0"/>
              <a:t>th</a:t>
            </a:r>
            <a:r>
              <a:rPr lang="en-US" sz="5500" b="1" dirty="0" smtClean="0"/>
              <a:t> </a:t>
            </a:r>
            <a:r>
              <a:rPr lang="en-US" sz="5500" b="1" dirty="0" smtClean="0"/>
              <a:t>Dec. </a:t>
            </a:r>
            <a:r>
              <a:rPr lang="en-US" sz="5500" b="1" dirty="0" smtClean="0"/>
              <a:t>2013</a:t>
            </a:r>
            <a:endParaRPr lang="en-IN" dirty="0"/>
          </a:p>
        </p:txBody>
      </p:sp>
      <p:sp>
        <p:nvSpPr>
          <p:cNvPr id="4" name="Footer Placeholder 3"/>
          <p:cNvSpPr>
            <a:spLocks noGrp="1"/>
          </p:cNvSpPr>
          <p:nvPr>
            <p:ph type="ftr" sz="quarter" idx="11"/>
          </p:nvPr>
        </p:nvSpPr>
        <p:spPr/>
        <p:txBody>
          <a:bodyPr/>
          <a:lstStyle/>
          <a:p>
            <a:r>
              <a:rPr lang="en-US" smtClean="0"/>
              <a:t>REAL VALUE CONSULTING SERVICES</a:t>
            </a:r>
            <a:endParaRPr lang="en-IN"/>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58204" cy="510334"/>
          </a:xfrm>
        </p:spPr>
        <p:txBody>
          <a:bodyPr>
            <a:normAutofit/>
          </a:bodyPr>
          <a:lstStyle/>
          <a:p>
            <a:pPr algn="r"/>
            <a:r>
              <a:rPr lang="en-US" sz="1800" dirty="0" smtClean="0">
                <a:solidFill>
                  <a:srgbClr val="FF0000"/>
                </a:solidFill>
              </a:rPr>
              <a:t>Legal Study – I (Auction Sale)</a:t>
            </a:r>
            <a:endParaRPr lang="en-IN" sz="1800" dirty="0">
              <a:solidFill>
                <a:srgbClr val="FF0000"/>
              </a:solidFill>
            </a:endParaRPr>
          </a:p>
        </p:txBody>
      </p:sp>
      <p:sp>
        <p:nvSpPr>
          <p:cNvPr id="3" name="Content Placeholder 2"/>
          <p:cNvSpPr>
            <a:spLocks noGrp="1"/>
          </p:cNvSpPr>
          <p:nvPr>
            <p:ph idx="1"/>
          </p:nvPr>
        </p:nvSpPr>
        <p:spPr/>
        <p:txBody>
          <a:bodyPr>
            <a:normAutofit lnSpcReduction="10000"/>
          </a:bodyPr>
          <a:lstStyle/>
          <a:p>
            <a:pPr lvl="1" algn="just" hangingPunct="0"/>
            <a:r>
              <a:rPr lang="en-US" dirty="0" smtClean="0"/>
              <a:t>It is always observed that the empanelled </a:t>
            </a:r>
            <a:r>
              <a:rPr lang="en-US" dirty="0" err="1" smtClean="0"/>
              <a:t>valuers</a:t>
            </a:r>
            <a:r>
              <a:rPr lang="en-US" dirty="0" smtClean="0"/>
              <a:t> and advocates are at loggerheads. In certain cases where there are legal issues observed by a </a:t>
            </a:r>
            <a:r>
              <a:rPr lang="en-US" dirty="0" err="1" smtClean="0"/>
              <a:t>valuer</a:t>
            </a:r>
            <a:r>
              <a:rPr lang="en-US" dirty="0" smtClean="0"/>
              <a:t> and the report of a </a:t>
            </a:r>
            <a:r>
              <a:rPr lang="en-US" dirty="0" err="1" smtClean="0"/>
              <a:t>valuer</a:t>
            </a:r>
            <a:r>
              <a:rPr lang="en-US" dirty="0" smtClean="0"/>
              <a:t> is based on assumptions which are to be clarified by the advocate, there are always issue arising out of this. We will see certain cases about this presented by my </a:t>
            </a:r>
            <a:r>
              <a:rPr lang="en-US" dirty="0" err="1" smtClean="0"/>
              <a:t>collegue</a:t>
            </a:r>
            <a:r>
              <a:rPr lang="en-US" dirty="0" smtClean="0"/>
              <a:t> Mr. </a:t>
            </a:r>
            <a:r>
              <a:rPr lang="en-US" dirty="0" err="1" smtClean="0"/>
              <a:t>Jigesh</a:t>
            </a:r>
            <a:r>
              <a:rPr lang="en-US" dirty="0" smtClean="0"/>
              <a:t> Mehta. Moreover there are many legal aspects and technical aspects which are of prime importance for a </a:t>
            </a:r>
            <a:r>
              <a:rPr lang="en-US" dirty="0" err="1" smtClean="0"/>
              <a:t>valuer</a:t>
            </a:r>
            <a:r>
              <a:rPr lang="en-US" dirty="0" smtClean="0"/>
              <a:t> which needs to be discussed on this platform. So I would like my dear friend </a:t>
            </a:r>
            <a:r>
              <a:rPr lang="en-US" dirty="0" err="1" smtClean="0"/>
              <a:t>Jigesh</a:t>
            </a:r>
            <a:r>
              <a:rPr lang="en-US" dirty="0" smtClean="0"/>
              <a:t> to continue this discussion on challenges faced by a </a:t>
            </a:r>
            <a:r>
              <a:rPr lang="en-US" dirty="0" err="1" smtClean="0"/>
              <a:t>Valuer</a:t>
            </a:r>
            <a:r>
              <a:rPr lang="en-US" dirty="0" smtClean="0"/>
              <a:t> through some real examples.</a:t>
            </a:r>
          </a:p>
          <a:p>
            <a:pPr algn="ctr" hangingPunct="0">
              <a:buNone/>
            </a:pPr>
            <a:endParaRPr lang="en-US" sz="2800" dirty="0" smtClean="0"/>
          </a:p>
          <a:p>
            <a:pPr algn="ctr" hangingPunct="0">
              <a:buNone/>
            </a:pPr>
            <a:endParaRPr lang="en-US" sz="2800" dirty="0"/>
          </a:p>
        </p:txBody>
      </p:sp>
      <p:sp>
        <p:nvSpPr>
          <p:cNvPr id="4" name="Footer Placeholder 3"/>
          <p:cNvSpPr>
            <a:spLocks noGrp="1"/>
          </p:cNvSpPr>
          <p:nvPr>
            <p:ph type="ftr" sz="quarter" idx="11"/>
          </p:nvPr>
        </p:nvSpPr>
        <p:spPr/>
        <p:txBody>
          <a:bodyPr/>
          <a:lstStyle/>
          <a:p>
            <a:r>
              <a:rPr lang="en-IN" smtClean="0"/>
              <a:t>REAL VALUE CONSULTING SERVICES</a:t>
            </a:r>
            <a:endParaRPr lang="en-IN"/>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58204" cy="510334"/>
          </a:xfrm>
        </p:spPr>
        <p:txBody>
          <a:bodyPr>
            <a:normAutofit/>
          </a:bodyPr>
          <a:lstStyle/>
          <a:p>
            <a:pPr algn="r"/>
            <a:r>
              <a:rPr lang="en-US" sz="1800" dirty="0" smtClean="0">
                <a:solidFill>
                  <a:srgbClr val="FF0000"/>
                </a:solidFill>
              </a:rPr>
              <a:t>Legal Study – I (Auction Sale)</a:t>
            </a:r>
            <a:endParaRPr lang="en-IN" sz="1800" dirty="0">
              <a:solidFill>
                <a:srgbClr val="FF0000"/>
              </a:solidFill>
            </a:endParaRPr>
          </a:p>
        </p:txBody>
      </p:sp>
      <p:sp>
        <p:nvSpPr>
          <p:cNvPr id="3" name="Content Placeholder 2"/>
          <p:cNvSpPr>
            <a:spLocks noGrp="1"/>
          </p:cNvSpPr>
          <p:nvPr>
            <p:ph idx="1"/>
          </p:nvPr>
        </p:nvSpPr>
        <p:spPr/>
        <p:txBody>
          <a:bodyPr>
            <a:normAutofit/>
          </a:bodyPr>
          <a:lstStyle/>
          <a:p>
            <a:pPr>
              <a:buNone/>
            </a:pPr>
            <a:endParaRPr lang="en-US" sz="9600" dirty="0" smtClean="0"/>
          </a:p>
          <a:p>
            <a:pPr algn="ctr">
              <a:buNone/>
            </a:pPr>
            <a:r>
              <a:rPr lang="en-US" sz="9600" dirty="0" smtClean="0"/>
              <a:t>THANK YOU</a:t>
            </a:r>
          </a:p>
        </p:txBody>
      </p:sp>
      <p:sp>
        <p:nvSpPr>
          <p:cNvPr id="4" name="Footer Placeholder 3"/>
          <p:cNvSpPr>
            <a:spLocks noGrp="1"/>
          </p:cNvSpPr>
          <p:nvPr>
            <p:ph type="ftr" sz="quarter" idx="11"/>
          </p:nvPr>
        </p:nvSpPr>
        <p:spPr/>
        <p:txBody>
          <a:bodyPr/>
          <a:lstStyle/>
          <a:p>
            <a:r>
              <a:rPr lang="en-IN" smtClean="0"/>
              <a:t>REAL VALUE CONSULTING SERVICES</a:t>
            </a:r>
            <a:endParaRPr lang="en-I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58204" cy="510334"/>
          </a:xfrm>
        </p:spPr>
        <p:txBody>
          <a:bodyPr>
            <a:normAutofit/>
          </a:bodyPr>
          <a:lstStyle/>
          <a:p>
            <a:pPr algn="r"/>
            <a:r>
              <a:rPr lang="en-US" sz="1800" dirty="0" smtClean="0">
                <a:solidFill>
                  <a:srgbClr val="FF0000"/>
                </a:solidFill>
              </a:rPr>
              <a:t>Legal Study – I (Auction Sale)</a:t>
            </a:r>
            <a:endParaRPr lang="en-IN" sz="1800"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algn="ctr" hangingPunct="0">
              <a:buNone/>
            </a:pPr>
            <a:r>
              <a:rPr lang="en-US" sz="2800" b="1" dirty="0" smtClean="0"/>
              <a:t>Recent trends &amp; Challenges in the </a:t>
            </a:r>
            <a:endParaRPr lang="en-US" sz="1600" dirty="0" smtClean="0"/>
          </a:p>
          <a:p>
            <a:pPr algn="ctr" hangingPunct="0">
              <a:buNone/>
            </a:pPr>
            <a:r>
              <a:rPr lang="en-US" sz="2800" b="1" dirty="0" smtClean="0"/>
              <a:t>Field of </a:t>
            </a:r>
            <a:r>
              <a:rPr lang="en-US" sz="2800" b="1" dirty="0" smtClean="0"/>
              <a:t>Valuation</a:t>
            </a:r>
          </a:p>
          <a:p>
            <a:pPr hangingPunct="0">
              <a:buNone/>
            </a:pPr>
            <a:r>
              <a:rPr lang="en-US" sz="2900" b="1" dirty="0" smtClean="0"/>
              <a:t>Overview of presentation:</a:t>
            </a:r>
            <a:endParaRPr lang="en-US" sz="2900" b="1" dirty="0" smtClean="0"/>
          </a:p>
          <a:p>
            <a:pPr algn="just" hangingPunct="0">
              <a:buNone/>
            </a:pPr>
            <a:endParaRPr lang="en-US" sz="1600" dirty="0" smtClean="0"/>
          </a:p>
          <a:p>
            <a:pPr lvl="0" algn="just" hangingPunct="0"/>
            <a:r>
              <a:rPr lang="en-US" sz="2800" dirty="0" smtClean="0"/>
              <a:t>Purpose for which major valuation assignments are done in retail profession.</a:t>
            </a:r>
          </a:p>
          <a:p>
            <a:pPr lvl="0" algn="just" hangingPunct="0"/>
            <a:r>
              <a:rPr lang="en-US" sz="2800" dirty="0" smtClean="0"/>
              <a:t>Difference in practices followed by Private banks &amp; Nationalized banks.</a:t>
            </a:r>
          </a:p>
          <a:p>
            <a:pPr lvl="0" algn="just" hangingPunct="0"/>
            <a:r>
              <a:rPr lang="en-US" sz="2800" dirty="0" smtClean="0"/>
              <a:t>Difference in approach of a </a:t>
            </a:r>
            <a:r>
              <a:rPr lang="en-US" sz="2800" dirty="0" err="1" smtClean="0"/>
              <a:t>Valuer</a:t>
            </a:r>
            <a:r>
              <a:rPr lang="en-US" sz="2800" dirty="0" smtClean="0"/>
              <a:t> for different banks &amp; Financial Institutions.</a:t>
            </a:r>
          </a:p>
          <a:p>
            <a:pPr lvl="0" algn="just" hangingPunct="0"/>
            <a:r>
              <a:rPr lang="en-US" sz="2800" dirty="0" smtClean="0"/>
              <a:t>Perception of a </a:t>
            </a:r>
            <a:r>
              <a:rPr lang="en-US" sz="2800" dirty="0" err="1" smtClean="0"/>
              <a:t>Valuer</a:t>
            </a:r>
            <a:r>
              <a:rPr lang="en-US" sz="2800" dirty="0" smtClean="0"/>
              <a:t> for difference in approach.</a:t>
            </a:r>
          </a:p>
          <a:p>
            <a:pPr lvl="0" algn="just" hangingPunct="0"/>
            <a:r>
              <a:rPr lang="en-US" sz="2800" dirty="0" smtClean="0"/>
              <a:t>Recent trends followed by private banks &amp; nationalized banks.</a:t>
            </a:r>
          </a:p>
          <a:p>
            <a:pPr lvl="0" algn="just" hangingPunct="0"/>
            <a:r>
              <a:rPr lang="en-US" sz="2800" dirty="0" smtClean="0"/>
              <a:t>Challenges faced by a </a:t>
            </a:r>
            <a:r>
              <a:rPr lang="en-US" sz="2800" dirty="0" err="1" smtClean="0"/>
              <a:t>Valuer</a:t>
            </a:r>
            <a:r>
              <a:rPr lang="en-US" sz="2800" dirty="0" smtClean="0"/>
              <a:t> due to the difference in trends.</a:t>
            </a:r>
          </a:p>
          <a:p>
            <a:pPr lvl="0" algn="just" hangingPunct="0"/>
            <a:r>
              <a:rPr lang="en-US" sz="2800" dirty="0" smtClean="0"/>
              <a:t>Conclusion</a:t>
            </a:r>
            <a:r>
              <a:rPr lang="en-US" sz="2800" dirty="0" smtClean="0"/>
              <a:t>.</a:t>
            </a:r>
          </a:p>
          <a:p>
            <a:pPr hangingPunct="0">
              <a:buNone/>
            </a:pPr>
            <a:r>
              <a:rPr lang="en-US" sz="2800" dirty="0" smtClean="0"/>
              <a:t> </a:t>
            </a:r>
            <a:endParaRPr lang="en-US" sz="2800" dirty="0"/>
          </a:p>
        </p:txBody>
      </p:sp>
      <p:sp>
        <p:nvSpPr>
          <p:cNvPr id="4" name="Footer Placeholder 3"/>
          <p:cNvSpPr>
            <a:spLocks noGrp="1"/>
          </p:cNvSpPr>
          <p:nvPr>
            <p:ph type="ftr" sz="quarter" idx="11"/>
          </p:nvPr>
        </p:nvSpPr>
        <p:spPr/>
        <p:txBody>
          <a:bodyPr/>
          <a:lstStyle/>
          <a:p>
            <a:r>
              <a:rPr lang="en-IN" smtClean="0"/>
              <a:t>REAL VALUE CONSULTING SERVICES</a:t>
            </a:r>
            <a:endParaRPr lang="en-IN"/>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58204" cy="510334"/>
          </a:xfrm>
        </p:spPr>
        <p:txBody>
          <a:bodyPr>
            <a:normAutofit/>
          </a:bodyPr>
          <a:lstStyle/>
          <a:p>
            <a:pPr algn="r"/>
            <a:r>
              <a:rPr lang="en-US" sz="1800" dirty="0" smtClean="0">
                <a:solidFill>
                  <a:srgbClr val="FF0000"/>
                </a:solidFill>
              </a:rPr>
              <a:t>Legal Study – I (Auction Sale)</a:t>
            </a:r>
            <a:endParaRPr lang="en-IN" sz="1800" dirty="0">
              <a:solidFill>
                <a:srgbClr val="FF0000"/>
              </a:solidFill>
            </a:endParaRPr>
          </a:p>
        </p:txBody>
      </p:sp>
      <p:sp>
        <p:nvSpPr>
          <p:cNvPr id="3" name="Content Placeholder 2"/>
          <p:cNvSpPr>
            <a:spLocks noGrp="1"/>
          </p:cNvSpPr>
          <p:nvPr>
            <p:ph idx="1"/>
          </p:nvPr>
        </p:nvSpPr>
        <p:spPr/>
        <p:txBody>
          <a:bodyPr>
            <a:normAutofit/>
          </a:bodyPr>
          <a:lstStyle/>
          <a:p>
            <a:pPr lvl="0" hangingPunct="0"/>
            <a:r>
              <a:rPr lang="en-US" sz="2800" dirty="0" smtClean="0"/>
              <a:t>Purpose for which major valuation assignments are done in retail profession.</a:t>
            </a:r>
          </a:p>
          <a:p>
            <a:pPr lvl="1" hangingPunct="0"/>
            <a:r>
              <a:rPr lang="en-US" dirty="0" smtClean="0"/>
              <a:t>Mortgage purpose</a:t>
            </a:r>
          </a:p>
          <a:p>
            <a:pPr lvl="1" hangingPunct="0"/>
            <a:r>
              <a:rPr lang="en-US" dirty="0" smtClean="0"/>
              <a:t>Fiscal purpose</a:t>
            </a:r>
          </a:p>
          <a:p>
            <a:pPr lvl="2" hangingPunct="0"/>
            <a:r>
              <a:rPr lang="en-US" sz="2400" dirty="0" smtClean="0"/>
              <a:t>Capital gains tax</a:t>
            </a:r>
          </a:p>
          <a:p>
            <a:pPr lvl="2" hangingPunct="0"/>
            <a:r>
              <a:rPr lang="en-US" sz="2400" dirty="0" smtClean="0"/>
              <a:t>Wealth tax</a:t>
            </a:r>
          </a:p>
          <a:p>
            <a:pPr lvl="1" hangingPunct="0"/>
            <a:r>
              <a:rPr lang="en-US" dirty="0" smtClean="0"/>
              <a:t>Stamp duty purpose</a:t>
            </a:r>
          </a:p>
          <a:p>
            <a:pPr lvl="1" hangingPunct="0"/>
            <a:r>
              <a:rPr lang="en-US" dirty="0" smtClean="0"/>
              <a:t>Visa purpose	</a:t>
            </a:r>
            <a:endParaRPr lang="en-US" dirty="0"/>
          </a:p>
        </p:txBody>
      </p:sp>
      <p:sp>
        <p:nvSpPr>
          <p:cNvPr id="4" name="Footer Placeholder 3"/>
          <p:cNvSpPr>
            <a:spLocks noGrp="1"/>
          </p:cNvSpPr>
          <p:nvPr>
            <p:ph type="ftr" sz="quarter" idx="11"/>
          </p:nvPr>
        </p:nvSpPr>
        <p:spPr/>
        <p:txBody>
          <a:bodyPr/>
          <a:lstStyle/>
          <a:p>
            <a:r>
              <a:rPr lang="en-IN" smtClean="0"/>
              <a:t>REAL VALUE CONSULTING SERVICES</a:t>
            </a:r>
            <a:endParaRPr lang="en-IN"/>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58204" cy="510334"/>
          </a:xfrm>
        </p:spPr>
        <p:txBody>
          <a:bodyPr>
            <a:normAutofit/>
          </a:bodyPr>
          <a:lstStyle/>
          <a:p>
            <a:pPr algn="r"/>
            <a:r>
              <a:rPr lang="en-US" sz="1800" dirty="0" smtClean="0">
                <a:solidFill>
                  <a:srgbClr val="FF0000"/>
                </a:solidFill>
              </a:rPr>
              <a:t>Legal Study – I (Auction Sale)</a:t>
            </a:r>
            <a:endParaRPr lang="en-IN" sz="1800"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lvl="0" algn="just" hangingPunct="0">
              <a:buNone/>
            </a:pPr>
            <a:r>
              <a:rPr lang="en-US" sz="2800" b="1" dirty="0" smtClean="0"/>
              <a:t>Difference in practices followed by Private banks &amp; Nationalized banks.</a:t>
            </a:r>
          </a:p>
          <a:p>
            <a:pPr lvl="1" algn="just" hangingPunct="0"/>
            <a:r>
              <a:rPr lang="en-US" dirty="0" smtClean="0"/>
              <a:t>The major assignments done by a retail </a:t>
            </a:r>
            <a:r>
              <a:rPr lang="en-US" dirty="0" err="1" smtClean="0"/>
              <a:t>Valuer</a:t>
            </a:r>
            <a:r>
              <a:rPr lang="en-US" dirty="0" smtClean="0"/>
              <a:t> is for mortgage purpose. The services of a </a:t>
            </a:r>
            <a:r>
              <a:rPr lang="en-US" dirty="0" err="1" smtClean="0"/>
              <a:t>Valuer</a:t>
            </a:r>
            <a:r>
              <a:rPr lang="en-US" dirty="0" smtClean="0"/>
              <a:t> are taken by Nationalized banks, private banks and Non banking Financial Institution (NBFC).</a:t>
            </a:r>
          </a:p>
          <a:p>
            <a:pPr lvl="1" algn="just" hangingPunct="0"/>
            <a:r>
              <a:rPr lang="en-US" dirty="0" smtClean="0"/>
              <a:t>The basic issue arises for a </a:t>
            </a:r>
            <a:r>
              <a:rPr lang="en-US" dirty="0" err="1" smtClean="0"/>
              <a:t>Valuer</a:t>
            </a:r>
            <a:r>
              <a:rPr lang="en-US" dirty="0" smtClean="0"/>
              <a:t> due to the difference in approach and policy of the financial institution. The Nationalized banks have a panel of </a:t>
            </a:r>
            <a:r>
              <a:rPr lang="en-US" dirty="0" err="1" smtClean="0"/>
              <a:t>valuers</a:t>
            </a:r>
            <a:r>
              <a:rPr lang="en-US" dirty="0" smtClean="0"/>
              <a:t> and the client / consultant approaches the </a:t>
            </a:r>
            <a:r>
              <a:rPr lang="en-US" dirty="0" err="1" smtClean="0"/>
              <a:t>valuer</a:t>
            </a:r>
            <a:r>
              <a:rPr lang="en-US" dirty="0" smtClean="0"/>
              <a:t> and the assignment is done after </a:t>
            </a:r>
            <a:r>
              <a:rPr lang="en-US" dirty="0" err="1" smtClean="0"/>
              <a:t>negotiaition</a:t>
            </a:r>
            <a:r>
              <a:rPr lang="en-US" dirty="0" smtClean="0"/>
              <a:t> in fees and value required. Higher the market value report and lower the fees charged by a </a:t>
            </a:r>
            <a:r>
              <a:rPr lang="en-US" dirty="0" err="1" smtClean="0"/>
              <a:t>valuer</a:t>
            </a:r>
            <a:r>
              <a:rPr lang="en-US" dirty="0" smtClean="0"/>
              <a:t> gets the assignment. This practice creates a scenario of bargaining between the </a:t>
            </a:r>
            <a:r>
              <a:rPr lang="en-US" dirty="0" err="1" smtClean="0"/>
              <a:t>Valuer</a:t>
            </a:r>
            <a:r>
              <a:rPr lang="en-US" dirty="0" smtClean="0"/>
              <a:t> and the client / consultant. On the other side the private banks and NBFC have a different set up. The sales team always expects a higher market value while the credit team verifies the report with their sources. The fees payable is through the bank and is always fixed regardless the value of the property</a:t>
            </a:r>
            <a:r>
              <a:rPr lang="en-US" dirty="0" smtClean="0"/>
              <a:t>.</a:t>
            </a:r>
            <a:endParaRPr lang="en-US" dirty="0" smtClean="0"/>
          </a:p>
        </p:txBody>
      </p:sp>
      <p:sp>
        <p:nvSpPr>
          <p:cNvPr id="4" name="Footer Placeholder 3"/>
          <p:cNvSpPr>
            <a:spLocks noGrp="1"/>
          </p:cNvSpPr>
          <p:nvPr>
            <p:ph type="ftr" sz="quarter" idx="11"/>
          </p:nvPr>
        </p:nvSpPr>
        <p:spPr/>
        <p:txBody>
          <a:bodyPr/>
          <a:lstStyle/>
          <a:p>
            <a:r>
              <a:rPr lang="en-IN" smtClean="0"/>
              <a:t>REAL VALUE CONSULTING SERVICES</a:t>
            </a:r>
            <a:endParaRPr lang="en-IN"/>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58204" cy="510334"/>
          </a:xfrm>
        </p:spPr>
        <p:txBody>
          <a:bodyPr>
            <a:normAutofit/>
          </a:bodyPr>
          <a:lstStyle/>
          <a:p>
            <a:pPr algn="r"/>
            <a:r>
              <a:rPr lang="en-US" sz="1800" dirty="0" smtClean="0">
                <a:solidFill>
                  <a:srgbClr val="FF0000"/>
                </a:solidFill>
              </a:rPr>
              <a:t>Legal Study – I (Auction Sale)</a:t>
            </a:r>
            <a:endParaRPr lang="en-IN" sz="1800"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lvl="0" hangingPunct="0">
              <a:buNone/>
            </a:pPr>
            <a:r>
              <a:rPr lang="en-US" sz="3400" b="1" dirty="0" smtClean="0"/>
              <a:t>Difference in practices followed by Private banks &amp; Nationalized banks.</a:t>
            </a:r>
          </a:p>
          <a:p>
            <a:pPr lvl="1" hangingPunct="0"/>
            <a:r>
              <a:rPr lang="en-US" dirty="0" smtClean="0"/>
              <a:t>In </a:t>
            </a:r>
            <a:r>
              <a:rPr lang="en-US" dirty="0" smtClean="0"/>
              <a:t>nationalized banks there are almost no referral checks done while the report is submitted but the liability arises when the party defaults and the bank cannot reimburse the amount financed against the property mortgaged.</a:t>
            </a:r>
          </a:p>
          <a:p>
            <a:pPr lvl="1" hangingPunct="0"/>
            <a:r>
              <a:rPr lang="en-US" dirty="0" smtClean="0"/>
              <a:t>In private banks, mostly two opinions from </a:t>
            </a:r>
            <a:r>
              <a:rPr lang="en-US" dirty="0" err="1" smtClean="0"/>
              <a:t>valuers</a:t>
            </a:r>
            <a:r>
              <a:rPr lang="en-US" dirty="0" smtClean="0"/>
              <a:t> are </a:t>
            </a:r>
            <a:r>
              <a:rPr lang="en-US" dirty="0" err="1" smtClean="0"/>
              <a:t>seeked</a:t>
            </a:r>
            <a:r>
              <a:rPr lang="en-US" dirty="0" smtClean="0"/>
              <a:t> and if the difference is more than 20% than, the credit department or the Risk Credit department comes in picture. All this </a:t>
            </a:r>
            <a:r>
              <a:rPr lang="en-US" dirty="0" err="1" smtClean="0"/>
              <a:t>exercize</a:t>
            </a:r>
            <a:r>
              <a:rPr lang="en-US" dirty="0" smtClean="0"/>
              <a:t> is done before the approval of loan.</a:t>
            </a:r>
          </a:p>
          <a:p>
            <a:pPr lvl="1" hangingPunct="0"/>
            <a:r>
              <a:rPr lang="en-US" dirty="0" smtClean="0"/>
              <a:t>The private banks have a policy of doing volume based business for products such as housing loans / mortgage loans while the nationalized banks have a huge nos. of products. Therefore the fees paid by private banks is mere as compared to nationalized banks. Moreover many nationalized banks have recently initiated retail loan </a:t>
            </a:r>
            <a:r>
              <a:rPr lang="en-US" dirty="0" err="1" smtClean="0"/>
              <a:t>centres</a:t>
            </a:r>
            <a:r>
              <a:rPr lang="en-US" dirty="0" smtClean="0"/>
              <a:t> where housing loan / mortgage loans are offered and they have similar fees structure as compared to private banks. This format also creates issues for the </a:t>
            </a:r>
            <a:r>
              <a:rPr lang="en-US" dirty="0" err="1" smtClean="0"/>
              <a:t>valuer</a:t>
            </a:r>
            <a:r>
              <a:rPr lang="en-US" dirty="0" smtClean="0"/>
              <a:t>. The fees paid to the </a:t>
            </a:r>
            <a:r>
              <a:rPr lang="en-US" dirty="0" err="1" smtClean="0"/>
              <a:t>valuer</a:t>
            </a:r>
            <a:r>
              <a:rPr lang="en-US" dirty="0" smtClean="0"/>
              <a:t> for same property when valued for the purpose of housing loan is different from that paid for valuation for other purpose (mortgage / cash credit / overdraft)</a:t>
            </a:r>
          </a:p>
          <a:p>
            <a:pPr algn="ctr" hangingPunct="0">
              <a:buNone/>
            </a:pPr>
            <a:endParaRPr lang="en-US" sz="2800" dirty="0"/>
          </a:p>
        </p:txBody>
      </p:sp>
      <p:sp>
        <p:nvSpPr>
          <p:cNvPr id="4" name="Footer Placeholder 3"/>
          <p:cNvSpPr>
            <a:spLocks noGrp="1"/>
          </p:cNvSpPr>
          <p:nvPr>
            <p:ph type="ftr" sz="quarter" idx="11"/>
          </p:nvPr>
        </p:nvSpPr>
        <p:spPr/>
        <p:txBody>
          <a:bodyPr/>
          <a:lstStyle/>
          <a:p>
            <a:r>
              <a:rPr lang="en-IN" smtClean="0"/>
              <a:t>REAL VALUE CONSULTING SERVICES</a:t>
            </a:r>
            <a:endParaRPr lang="en-IN"/>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58204" cy="510334"/>
          </a:xfrm>
        </p:spPr>
        <p:txBody>
          <a:bodyPr>
            <a:normAutofit/>
          </a:bodyPr>
          <a:lstStyle/>
          <a:p>
            <a:pPr algn="r"/>
            <a:r>
              <a:rPr lang="en-US" sz="1800" dirty="0" smtClean="0">
                <a:solidFill>
                  <a:srgbClr val="FF0000"/>
                </a:solidFill>
              </a:rPr>
              <a:t>Legal Study – I (Auction Sale)</a:t>
            </a:r>
            <a:endParaRPr lang="en-IN" sz="1800" dirty="0">
              <a:solidFill>
                <a:srgbClr val="FF0000"/>
              </a:solidFill>
            </a:endParaRPr>
          </a:p>
        </p:txBody>
      </p:sp>
      <p:sp>
        <p:nvSpPr>
          <p:cNvPr id="3" name="Content Placeholder 2"/>
          <p:cNvSpPr>
            <a:spLocks noGrp="1"/>
          </p:cNvSpPr>
          <p:nvPr>
            <p:ph idx="1"/>
          </p:nvPr>
        </p:nvSpPr>
        <p:spPr/>
        <p:txBody>
          <a:bodyPr>
            <a:normAutofit/>
          </a:bodyPr>
          <a:lstStyle/>
          <a:p>
            <a:pPr lvl="0" hangingPunct="0">
              <a:buNone/>
            </a:pPr>
            <a:r>
              <a:rPr lang="en-US" sz="2400" b="1" dirty="0" smtClean="0"/>
              <a:t>Difference in approach of a </a:t>
            </a:r>
            <a:r>
              <a:rPr lang="en-US" sz="2400" b="1" dirty="0" err="1" smtClean="0"/>
              <a:t>Valuer</a:t>
            </a:r>
            <a:r>
              <a:rPr lang="en-US" sz="2400" b="1" dirty="0" smtClean="0"/>
              <a:t> for different banks &amp; Financial Institutions.</a:t>
            </a:r>
          </a:p>
          <a:p>
            <a:pPr lvl="1" algn="just" hangingPunct="0"/>
            <a:r>
              <a:rPr lang="en-US" dirty="0" smtClean="0"/>
              <a:t>Majority of the </a:t>
            </a:r>
            <a:r>
              <a:rPr lang="en-US" dirty="0" err="1" smtClean="0"/>
              <a:t>valuers</a:t>
            </a:r>
            <a:r>
              <a:rPr lang="en-US" dirty="0" smtClean="0"/>
              <a:t> have a tendency to keep a conservative approach while providing their opinion on market value for nationalized banks while the same </a:t>
            </a:r>
            <a:r>
              <a:rPr lang="en-US" dirty="0" err="1" smtClean="0"/>
              <a:t>valuer</a:t>
            </a:r>
            <a:r>
              <a:rPr lang="en-US" dirty="0" smtClean="0"/>
              <a:t> has to adhere to the market trend while working for a private bank / financial institution. This situation sometimes create issues to the </a:t>
            </a:r>
            <a:r>
              <a:rPr lang="en-US" dirty="0" err="1" smtClean="0"/>
              <a:t>valuers</a:t>
            </a:r>
            <a:r>
              <a:rPr lang="en-US" dirty="0" smtClean="0"/>
              <a:t>. The assignment done for same property for two different institution may have a difference in opinion which may create issues for justification to the owner / bankers.</a:t>
            </a:r>
          </a:p>
          <a:p>
            <a:pPr algn="ctr" hangingPunct="0">
              <a:buNone/>
            </a:pPr>
            <a:endParaRPr lang="en-US" sz="2800" dirty="0"/>
          </a:p>
        </p:txBody>
      </p:sp>
      <p:sp>
        <p:nvSpPr>
          <p:cNvPr id="4" name="Footer Placeholder 3"/>
          <p:cNvSpPr>
            <a:spLocks noGrp="1"/>
          </p:cNvSpPr>
          <p:nvPr>
            <p:ph type="ftr" sz="quarter" idx="11"/>
          </p:nvPr>
        </p:nvSpPr>
        <p:spPr/>
        <p:txBody>
          <a:bodyPr/>
          <a:lstStyle/>
          <a:p>
            <a:r>
              <a:rPr lang="en-IN" smtClean="0"/>
              <a:t>REAL VALUE CONSULTING SERVICES</a:t>
            </a:r>
            <a:endParaRPr lang="en-IN"/>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58204" cy="510334"/>
          </a:xfrm>
        </p:spPr>
        <p:txBody>
          <a:bodyPr>
            <a:normAutofit/>
          </a:bodyPr>
          <a:lstStyle/>
          <a:p>
            <a:pPr algn="r"/>
            <a:r>
              <a:rPr lang="en-US" sz="1800" dirty="0" smtClean="0">
                <a:solidFill>
                  <a:srgbClr val="FF0000"/>
                </a:solidFill>
              </a:rPr>
              <a:t>Legal Study – I (Auction Sale)</a:t>
            </a:r>
            <a:endParaRPr lang="en-IN" sz="1800" dirty="0">
              <a:solidFill>
                <a:srgbClr val="FF0000"/>
              </a:solidFill>
            </a:endParaRPr>
          </a:p>
        </p:txBody>
      </p:sp>
      <p:sp>
        <p:nvSpPr>
          <p:cNvPr id="3" name="Content Placeholder 2"/>
          <p:cNvSpPr>
            <a:spLocks noGrp="1"/>
          </p:cNvSpPr>
          <p:nvPr>
            <p:ph idx="1"/>
          </p:nvPr>
        </p:nvSpPr>
        <p:spPr/>
        <p:txBody>
          <a:bodyPr>
            <a:normAutofit/>
          </a:bodyPr>
          <a:lstStyle/>
          <a:p>
            <a:pPr lvl="0" hangingPunct="0"/>
            <a:r>
              <a:rPr lang="en-US" sz="2400" b="1" dirty="0" smtClean="0"/>
              <a:t>Perception of a </a:t>
            </a:r>
            <a:r>
              <a:rPr lang="en-US" sz="2400" b="1" dirty="0" err="1" smtClean="0"/>
              <a:t>Valuer</a:t>
            </a:r>
            <a:r>
              <a:rPr lang="en-US" sz="2400" b="1" dirty="0" smtClean="0"/>
              <a:t> for difference in approach.</a:t>
            </a:r>
          </a:p>
          <a:p>
            <a:pPr lvl="1" algn="just" hangingPunct="0"/>
            <a:r>
              <a:rPr lang="en-US" dirty="0" smtClean="0"/>
              <a:t>It is a common tendency that the inputs and outputs to any assignment are directly related to the amount of fees paid by the client. The fees paid by private banks / NBFC’s is very less as compared to fees paid by nationalized banks. Therefore the </a:t>
            </a:r>
            <a:r>
              <a:rPr lang="en-US" dirty="0" err="1" smtClean="0"/>
              <a:t>valuer</a:t>
            </a:r>
            <a:r>
              <a:rPr lang="en-US" dirty="0" smtClean="0"/>
              <a:t> has a tendency of sending their representative for inspection of property and the opinion is usually based on the observations and working done by the representative rather than the principal </a:t>
            </a:r>
            <a:r>
              <a:rPr lang="en-US" dirty="0" err="1" smtClean="0"/>
              <a:t>valuer</a:t>
            </a:r>
            <a:r>
              <a:rPr lang="en-US" dirty="0" smtClean="0"/>
              <a:t> whose opinion is expected by the institution. </a:t>
            </a:r>
          </a:p>
          <a:p>
            <a:pPr algn="ctr" hangingPunct="0">
              <a:buNone/>
            </a:pPr>
            <a:endParaRPr lang="en-US" sz="2800" dirty="0"/>
          </a:p>
        </p:txBody>
      </p:sp>
      <p:sp>
        <p:nvSpPr>
          <p:cNvPr id="4" name="Footer Placeholder 3"/>
          <p:cNvSpPr>
            <a:spLocks noGrp="1"/>
          </p:cNvSpPr>
          <p:nvPr>
            <p:ph type="ftr" sz="quarter" idx="11"/>
          </p:nvPr>
        </p:nvSpPr>
        <p:spPr/>
        <p:txBody>
          <a:bodyPr/>
          <a:lstStyle/>
          <a:p>
            <a:r>
              <a:rPr lang="en-IN" smtClean="0"/>
              <a:t>REAL VALUE CONSULTING SERVICES</a:t>
            </a:r>
            <a:endParaRPr lang="en-I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58204" cy="510334"/>
          </a:xfrm>
        </p:spPr>
        <p:txBody>
          <a:bodyPr>
            <a:normAutofit/>
          </a:bodyPr>
          <a:lstStyle/>
          <a:p>
            <a:pPr algn="r"/>
            <a:r>
              <a:rPr lang="en-US" sz="1800" dirty="0" smtClean="0">
                <a:solidFill>
                  <a:srgbClr val="FF0000"/>
                </a:solidFill>
              </a:rPr>
              <a:t>Legal Study – I (Auction Sale)</a:t>
            </a:r>
            <a:endParaRPr lang="en-IN" sz="1800"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hangingPunct="0"/>
            <a:endParaRPr lang="en-US" sz="2800" dirty="0" smtClean="0"/>
          </a:p>
          <a:p>
            <a:pPr lvl="0" hangingPunct="0"/>
            <a:r>
              <a:rPr lang="en-US" b="1" dirty="0" smtClean="0"/>
              <a:t>Recent trends followed by private banks &amp; nationalized banks.</a:t>
            </a:r>
          </a:p>
          <a:p>
            <a:pPr lvl="1" algn="just" hangingPunct="0"/>
            <a:r>
              <a:rPr lang="en-US" dirty="0" smtClean="0"/>
              <a:t>As far as private banks are concerned, they have recently adopted an approach of hiring a full fledge technical team to take care of the technical side of the property including valuation. The technical manager / credit manager if required, avails the services of the external </a:t>
            </a:r>
            <a:r>
              <a:rPr lang="en-US" dirty="0" err="1" smtClean="0"/>
              <a:t>valuer</a:t>
            </a:r>
            <a:r>
              <a:rPr lang="en-US" dirty="0" smtClean="0"/>
              <a:t>. This has reduced the outsourcing of work to the private </a:t>
            </a:r>
            <a:r>
              <a:rPr lang="en-US" dirty="0" err="1" smtClean="0"/>
              <a:t>valuers</a:t>
            </a:r>
            <a:r>
              <a:rPr lang="en-US" dirty="0" smtClean="0"/>
              <a:t> while has created an opportunity for young and qualified persons to have an exposure in the valuation field working with financial institution and also with qualified and experienced </a:t>
            </a:r>
            <a:r>
              <a:rPr lang="en-US" dirty="0" err="1" smtClean="0"/>
              <a:t>valuers</a:t>
            </a:r>
            <a:r>
              <a:rPr lang="en-US" dirty="0" smtClean="0"/>
              <a:t> in the field.</a:t>
            </a:r>
          </a:p>
          <a:p>
            <a:pPr lvl="1" algn="just" hangingPunct="0"/>
            <a:r>
              <a:rPr lang="en-US" dirty="0" smtClean="0"/>
              <a:t>Major nationalized banks have set up either in house division or subsidiary companies for volume based business like housing loans / mortgage loans. The technical services are availed by a different panel of </a:t>
            </a:r>
            <a:r>
              <a:rPr lang="en-US" dirty="0" err="1" smtClean="0"/>
              <a:t>valuers</a:t>
            </a:r>
            <a:r>
              <a:rPr lang="en-US" dirty="0" smtClean="0"/>
              <a:t>. The reports are checked and verified by non technical persons but in some institution experienced officers are recommended for such work.</a:t>
            </a:r>
            <a:endParaRPr lang="en-US" dirty="0"/>
          </a:p>
        </p:txBody>
      </p:sp>
      <p:sp>
        <p:nvSpPr>
          <p:cNvPr id="4" name="Footer Placeholder 3"/>
          <p:cNvSpPr>
            <a:spLocks noGrp="1"/>
          </p:cNvSpPr>
          <p:nvPr>
            <p:ph type="ftr" sz="quarter" idx="11"/>
          </p:nvPr>
        </p:nvSpPr>
        <p:spPr/>
        <p:txBody>
          <a:bodyPr/>
          <a:lstStyle/>
          <a:p>
            <a:r>
              <a:rPr lang="en-IN" smtClean="0"/>
              <a:t>REAL VALUE CONSULTING SERVICES</a:t>
            </a:r>
            <a:endParaRPr lang="en-IN"/>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58204" cy="510334"/>
          </a:xfrm>
        </p:spPr>
        <p:txBody>
          <a:bodyPr>
            <a:normAutofit/>
          </a:bodyPr>
          <a:lstStyle/>
          <a:p>
            <a:pPr algn="r"/>
            <a:r>
              <a:rPr lang="en-US" sz="1800" dirty="0" smtClean="0">
                <a:solidFill>
                  <a:srgbClr val="FF0000"/>
                </a:solidFill>
              </a:rPr>
              <a:t>Legal Study – I (Auction Sale)</a:t>
            </a:r>
            <a:endParaRPr lang="en-IN" sz="1800" dirty="0">
              <a:solidFill>
                <a:srgbClr val="FF0000"/>
              </a:solidFill>
            </a:endParaRPr>
          </a:p>
        </p:txBody>
      </p:sp>
      <p:sp>
        <p:nvSpPr>
          <p:cNvPr id="3" name="Content Placeholder 2"/>
          <p:cNvSpPr>
            <a:spLocks noGrp="1"/>
          </p:cNvSpPr>
          <p:nvPr>
            <p:ph idx="1"/>
          </p:nvPr>
        </p:nvSpPr>
        <p:spPr/>
        <p:txBody>
          <a:bodyPr>
            <a:normAutofit lnSpcReduction="10000"/>
          </a:bodyPr>
          <a:lstStyle/>
          <a:p>
            <a:pPr lvl="0" hangingPunct="0">
              <a:buNone/>
            </a:pPr>
            <a:r>
              <a:rPr lang="en-US" sz="2200" b="1" dirty="0" smtClean="0"/>
              <a:t>Challenges faced by a </a:t>
            </a:r>
            <a:r>
              <a:rPr lang="en-US" sz="2200" b="1" dirty="0" err="1" smtClean="0"/>
              <a:t>Valuer</a:t>
            </a:r>
            <a:r>
              <a:rPr lang="en-US" sz="2200" b="1" dirty="0" smtClean="0"/>
              <a:t> due to the difference in trends.</a:t>
            </a:r>
          </a:p>
          <a:p>
            <a:pPr lvl="1" algn="just" hangingPunct="0"/>
            <a:r>
              <a:rPr lang="en-US" sz="2200" dirty="0" smtClean="0"/>
              <a:t>In Indian market scenario where there is huge unaccounted money involved in real estate investment, it is seen that the registered amount for transaction is much lower as compared to the real transaction price. In case of housing loan, the banks finance is restricted to the accounted portion and the  </a:t>
            </a:r>
            <a:r>
              <a:rPr lang="en-US" sz="2200" dirty="0" err="1" smtClean="0"/>
              <a:t>valuer</a:t>
            </a:r>
            <a:r>
              <a:rPr lang="en-US" sz="2200" dirty="0" smtClean="0"/>
              <a:t> is expected to confirm the that the market value is more than the documented amount. The valuation report prepared for housing loan in such case is merely a technical verification of asset in case of nationalized bank. On the other hand the same opinion for private banks / financial institution has to be purely market value. The private banks has a policy to finance against the security considering the market value and not the documented value. </a:t>
            </a:r>
          </a:p>
        </p:txBody>
      </p:sp>
      <p:sp>
        <p:nvSpPr>
          <p:cNvPr id="4" name="Footer Placeholder 3"/>
          <p:cNvSpPr>
            <a:spLocks noGrp="1"/>
          </p:cNvSpPr>
          <p:nvPr>
            <p:ph type="ftr" sz="quarter" idx="11"/>
          </p:nvPr>
        </p:nvSpPr>
        <p:spPr/>
        <p:txBody>
          <a:bodyPr/>
          <a:lstStyle/>
          <a:p>
            <a:r>
              <a:rPr lang="en-IN" smtClean="0"/>
              <a:t>REAL VALUE CONSULTING SERVICES</a:t>
            </a:r>
            <a:endParaRPr lang="en-IN"/>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524</TotalTime>
  <Words>1263</Words>
  <Application>Microsoft Office PowerPoint</Application>
  <PresentationFormat>On-screen Show (4:3)</PresentationFormat>
  <Paragraphs>80</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Slide 1</vt:lpstr>
      <vt:lpstr>Legal Study – I (Auction Sale)</vt:lpstr>
      <vt:lpstr>Legal Study – I (Auction Sale)</vt:lpstr>
      <vt:lpstr>Legal Study – I (Auction Sale)</vt:lpstr>
      <vt:lpstr>Legal Study – I (Auction Sale)</vt:lpstr>
      <vt:lpstr>Legal Study – I (Auction Sale)</vt:lpstr>
      <vt:lpstr>Legal Study – I (Auction Sale)</vt:lpstr>
      <vt:lpstr>Legal Study – I (Auction Sale)</vt:lpstr>
      <vt:lpstr>Legal Study – I (Auction Sale)</vt:lpstr>
      <vt:lpstr>Legal Study – I (Auction Sale)</vt:lpstr>
      <vt:lpstr>Legal Study – I (Auction Sale)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of Environmental Issues on Valuation of Real Estate and Plant &amp; M/c</dc:title>
  <dc:creator>dhvanil dj</dc:creator>
  <cp:lastModifiedBy>hello</cp:lastModifiedBy>
  <cp:revision>111</cp:revision>
  <dcterms:created xsi:type="dcterms:W3CDTF">2011-01-08T17:35:14Z</dcterms:created>
  <dcterms:modified xsi:type="dcterms:W3CDTF">2013-12-14T02:45:57Z</dcterms:modified>
</cp:coreProperties>
</file>